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47" r:id="rId4"/>
    <p:sldId id="352" r:id="rId5"/>
    <p:sldId id="353" r:id="rId6"/>
    <p:sldId id="38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386" r:id="rId65"/>
    <p:sldId id="387" r:id="rId66"/>
    <p:sldId id="385" r:id="rId67"/>
    <p:sldId id="287" r:id="rId68"/>
    <p:sldId id="289" r:id="rId69"/>
    <p:sldId id="301" r:id="rId70"/>
    <p:sldId id="313" r:id="rId71"/>
    <p:sldId id="320" r:id="rId72"/>
    <p:sldId id="348" r:id="rId73"/>
    <p:sldId id="351" r:id="rId74"/>
    <p:sldId id="350" r:id="rId75"/>
    <p:sldId id="383" r:id="rId76"/>
    <p:sldId id="322" r:id="rId77"/>
    <p:sldId id="335" r:id="rId78"/>
    <p:sldId id="346" r:id="rId79"/>
    <p:sldId id="345" r:id="rId80"/>
    <p:sldId id="334" r:id="rId81"/>
    <p:sldId id="323" r:id="rId82"/>
    <p:sldId id="325" r:id="rId83"/>
    <p:sldId id="326" r:id="rId84"/>
    <p:sldId id="327" r:id="rId85"/>
    <p:sldId id="336" r:id="rId86"/>
    <p:sldId id="337" r:id="rId87"/>
    <p:sldId id="338" r:id="rId88"/>
    <p:sldId id="339" r:id="rId89"/>
    <p:sldId id="341" r:id="rId90"/>
    <p:sldId id="342" r:id="rId91"/>
    <p:sldId id="343" r:id="rId92"/>
    <p:sldId id="344" r:id="rId93"/>
    <p:sldId id="340" r:id="rId94"/>
    <p:sldId id="332" r:id="rId95"/>
    <p:sldId id="333" r:id="rId96"/>
    <p:sldId id="328" r:id="rId97"/>
    <p:sldId id="329" r:id="rId98"/>
    <p:sldId id="331" r:id="rId99"/>
    <p:sldId id="330" r:id="rId100"/>
    <p:sldId id="324" r:id="rId10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8" autoAdjust="0"/>
    <p:restoredTop sz="94660"/>
  </p:normalViewPr>
  <p:slideViewPr>
    <p:cSldViewPr snapToGrid="0">
      <p:cViewPr>
        <p:scale>
          <a:sx n="66" d="100"/>
          <a:sy n="66" d="100"/>
        </p:scale>
        <p:origin x="118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C967-F3CF-053C-ABC2-B096F3E7B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2ECFB-3890-52CD-C682-FAB11647F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91D99-3143-1A74-183D-04BFCFB1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A188-A4D5-1C55-2280-94BD4AB7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17A4E-A5F9-A14C-88AE-10F48ACF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35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6BE5-C078-B6F5-D54C-FB57A8A6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F35B5-182A-9BF9-91A9-199D3FFED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01336-F5ED-4E63-98E6-47C7C1F3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73E7-0CEE-15AD-B7F4-6C39368B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10C0B-1F44-9C02-CCDC-570A28B5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18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7FA34-3438-3374-45F8-41991834A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A7C73-CDCF-56C0-3A29-C9EDDD97B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A93A5-C9E5-3B8A-3845-694D1DCA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47B9-B662-EB04-BF18-6E5F5C5B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410EF-1944-DAD4-B395-F982535B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81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D032-7A30-8546-C14A-5EB986F7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D357A-636E-856C-B617-190413BD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440F8-E45D-319A-3D4A-99766981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9DBA4-CC3A-2C7A-8FB1-39932A63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52672-D8B0-D26D-8D5B-DD9148C9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24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8E41-ECA1-0701-D079-AAC613F3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43EA2-471F-517C-9B03-225D2B74D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D0D8-D6D1-5631-8847-3DD42DFD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61D10-BFE1-F091-B377-E4803D5C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DAEE9-018F-0F95-542D-E6C4FCED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08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8062-8D97-B5C4-6C04-297D0408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886F-842B-2706-4CE3-DD16294A1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3298-E3E4-3176-63BD-7E4A3F8E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72360-88E6-7810-F9D0-025B9234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F150A-8C3B-7CE7-9E10-60633EFD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7118-EA4D-8524-A53E-C276C879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2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3662-3D96-79DC-2DDB-21BA3931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D5C7F-A37A-FAA0-CFB4-01A3D1D9D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981A3-E418-BE2B-BAE6-6C64FEC95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535CB-5174-C1F6-7E40-0688EA8A2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CFC2C-8612-F826-7676-BF9CCE9A0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BDCA9-48B4-CFE6-451A-9083D21A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2BB51-159D-194E-8C59-B6CDB713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FF0B5-F227-BA7B-3CFB-E3202A3B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64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8206-4D0C-CA33-CAAF-194C4615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089BF-D0DE-9F82-FECE-257DFE74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C0C13-05B2-AF7E-B2DB-640B49A3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1BD84-6C35-9992-D033-FCF149FE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04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4E76E-7BF3-037C-2F3D-B37B58A4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2BE2-2064-EA56-06CB-FB126BB7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3726-D84A-7807-A2B5-89AA215B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66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C518-C502-DBD8-122C-47D4A175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99A4-CBDF-4086-2919-1D7C3B36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D59E7-03AA-DBA9-D0BF-434AFE0C1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172A0-4576-C43C-2789-74D7C236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A6945-5C28-5ECF-E978-16004F68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09084-F069-2878-60E6-C6AB5190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77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31BD-6BE4-9608-2C27-952102F0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48B64-8C7D-B56E-285A-61BECA371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1174E-0B2E-9A9F-87D7-0CC05D4D1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1AB50-5550-0DB0-3AC2-AB6F0EBA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F3563-EDB1-B847-A087-45E8CAD9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37815-2FC4-45B9-E85D-5C98EE9F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3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3A5AB-A5D5-426E-BC78-596AD448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C084F-C7E3-18E3-9E48-78332418E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50030-69F5-174A-7C85-9BF804DF9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2309-0AF6-46CB-BF67-37DE04A9C0CC}" type="datetimeFigureOut">
              <a:rPr lang="en-IN" smtClean="0"/>
              <a:t>20-09-2023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7B3C1-42A5-EC20-15E7-949565B59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6F7BC-9738-6B46-959C-5AB2BEA39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686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CAAF-99A7-1618-D4D9-EC9F5FAEF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6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F78BA-401C-EBCB-2138-6E65CE61DD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20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7B7C-BF36-01DC-60E0-605C0161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D216-E16D-F83A-8803-9D25E8EC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C6656-C93D-32C9-A0C8-8FEC6751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01" y="92719"/>
            <a:ext cx="7475052" cy="66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32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502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C80D-97F9-2A94-6C07-900AEE04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4AB10-165C-CADE-C654-FF653844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ACB00-5499-0CEA-1662-DB27EE02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51" y="0"/>
            <a:ext cx="6809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4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32ED-E369-C32C-2A30-8A7B43A7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D3C7-18E1-769D-D55C-D80C699B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FF9C0-8D6C-1C72-451E-3E6E0436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758318" cy="53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6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2E70-8804-FBF2-6617-F54116BA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2B04F-F6AE-9C63-3316-A422A30A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65190-F6BF-B423-F75C-2B8779E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8417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2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A192-4167-F88E-BD32-9F0555FC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457A2-35B2-1C8D-C399-BEC4C91E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776E4-717F-30E1-3161-3D2D8A7F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1" y="190141"/>
            <a:ext cx="5991559" cy="64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5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886A-560A-0F56-C943-545FF07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60B50-2A2E-8318-3B51-2E02210D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66DD0-FA05-5C82-469A-C3D99111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0"/>
            <a:ext cx="11166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DBE3-BDC5-105E-F2C2-EBCF197B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9AFD-DA4D-0AA5-34D6-A1D2666A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CDBD8-9357-9CF7-C824-6AE654BC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41" y="365125"/>
            <a:ext cx="1039233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E449-44AB-9FF8-A987-EABB0B1C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A831-2107-295B-C49C-40E050BB6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49CCA-1020-9297-3FD5-31F88E89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616"/>
            <a:ext cx="10515600" cy="62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9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9A79-5173-0730-1916-8B882068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A9AA5-8C1F-0E46-7A37-F9CAA01DA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7ED7-C141-D794-B323-4E607C10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01" y="195091"/>
            <a:ext cx="6354567" cy="64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43BB-7BE5-2AC5-8860-09231849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6D6E-A0CE-AB56-759D-59AA101C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F2030-8601-B34C-56DB-671DD9BC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33" y="20266"/>
            <a:ext cx="6739879" cy="68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8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8E661-3A78-BB84-9E76-EDB12AA21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Today’s 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6A1774-11D8-ABB8-7DDD-9F358E901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457852"/>
              </p:ext>
            </p:extLst>
          </p:nvPr>
        </p:nvGraphicFramePr>
        <p:xfrm>
          <a:off x="1495915" y="1966293"/>
          <a:ext cx="9200170" cy="445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595">
                  <a:extLst>
                    <a:ext uri="{9D8B030D-6E8A-4147-A177-3AD203B41FA5}">
                      <a16:colId xmlns:a16="http://schemas.microsoft.com/office/drawing/2014/main" val="3664232698"/>
                    </a:ext>
                  </a:extLst>
                </a:gridCol>
                <a:gridCol w="1638099">
                  <a:extLst>
                    <a:ext uri="{9D8B030D-6E8A-4147-A177-3AD203B41FA5}">
                      <a16:colId xmlns:a16="http://schemas.microsoft.com/office/drawing/2014/main" val="724555680"/>
                    </a:ext>
                  </a:extLst>
                </a:gridCol>
                <a:gridCol w="4811629">
                  <a:extLst>
                    <a:ext uri="{9D8B030D-6E8A-4147-A177-3AD203B41FA5}">
                      <a16:colId xmlns:a16="http://schemas.microsoft.com/office/drawing/2014/main" val="3062442246"/>
                    </a:ext>
                  </a:extLst>
                </a:gridCol>
                <a:gridCol w="1557847">
                  <a:extLst>
                    <a:ext uri="{9D8B030D-6E8A-4147-A177-3AD203B41FA5}">
                      <a16:colId xmlns:a16="http://schemas.microsoft.com/office/drawing/2014/main" val="2968452975"/>
                    </a:ext>
                  </a:extLst>
                </a:gridCol>
              </a:tblGrid>
              <a:tr h="234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Topic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Chapter Details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Time Duration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extLst>
                  <a:ext uri="{0D108BD9-81ED-4DB2-BD59-A6C34878D82A}">
                    <a16:rowId xmlns:a16="http://schemas.microsoft.com/office/drawing/2014/main" val="2910515699"/>
                  </a:ext>
                </a:extLst>
              </a:tr>
              <a:tr h="234325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Day 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the CASE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CASE statements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:a16="http://schemas.microsoft.com/office/drawing/2014/main" val="2900154608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column values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455210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two column values part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5391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Filtering your CASE statement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80977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WHEN with aggregate functions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4813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using CASE WHEN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39116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and CASE WHEN with multiple conditions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971051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Calculating percent with CASE and AVG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22824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 mins Break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45853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dates and timestamps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types and formats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:a16="http://schemas.microsoft.com/office/drawing/2014/main" val="382597640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 arithmetic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16968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Completion time by 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6833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components and aggregation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1218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Variation by day of 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1784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 truncation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92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Aggregating with date/time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3804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Find missing dates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960732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Custom aggregation periods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85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39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836B-1D07-CD71-6E82-50B25565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14CEF-2DE1-3917-2794-04174291D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8C240-8F38-68D8-EAF1-1257FE5D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29" y="51594"/>
            <a:ext cx="8170862" cy="68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9872-583B-9BC1-C011-71E6B9F5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A50B-D4B5-7076-00F9-D24A4532C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2ECFD-67E9-39C7-C82A-A0726E68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51" y="277596"/>
            <a:ext cx="10747652" cy="621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4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E304-24E0-4941-25DD-53599738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FB94-2C07-6DA6-9DE5-9C48F7F6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36-9C61-4BF0-FF06-3B8CD6D1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14" y="0"/>
            <a:ext cx="6346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6167-2B05-DC3D-0B9E-1138C99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95C7-F78C-033C-80CD-F6EEF24E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C7E06-53DB-E07E-839F-7F9E939F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6036"/>
            <a:ext cx="797696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0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BA66-4AFA-AB9F-8FA7-4952B7ED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394A-5A22-2D6B-BE95-17BA37AA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819D1-973D-56A4-6D24-5EA0689B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01" y="365125"/>
            <a:ext cx="7691997" cy="63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0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F8BB-E5BD-1186-6DC4-8315F35A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B4DA-A71B-91A2-351E-FE5FE67E6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E172C-16EC-3F8F-DF56-8B3D31A9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61" y="134021"/>
            <a:ext cx="10145301" cy="65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9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F1EA-6B8C-3B46-B305-478D0DAC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EF17B-DA54-92E6-FBFC-06464CB9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385B7-ADEC-9D93-C5A2-A47351A6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57273"/>
            <a:ext cx="9582150" cy="65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86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6349-26B7-6A3A-87A2-CCEEBAE5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6791-F515-FB1A-7BC7-5CB682DE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6C717-8B79-0DD1-9D92-4F8EB9064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84" y="126874"/>
            <a:ext cx="9749133" cy="66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FC32-DB95-964A-76E3-676CF083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1C76-7C79-B330-CD2D-6D5B31C01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A4212-5231-337E-6A5F-D5A5757C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60" y="166335"/>
            <a:ext cx="5729590" cy="66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F359-F6FB-EB8C-9F5E-E486691E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3020-898D-0B87-73BF-B06C999F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57272-D651-A687-5411-FD48F909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40" y="0"/>
            <a:ext cx="7196509" cy="69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57E6F-3948-5B08-0BE6-1C3E812B9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655" y="0"/>
            <a:ext cx="6083895" cy="68840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890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7A25-363E-7C24-F438-BC34A89E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2D91-69BC-379B-C7A7-297B742B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03988-5118-1A97-9FFC-7B37EA6A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60" y="83568"/>
            <a:ext cx="5563190" cy="6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B9C2-03B9-7F82-EDFD-52857ECB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010F-6CEE-E116-9487-9826CFD8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9A262-B630-7D42-F9B7-B2C4F364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24" y="99859"/>
            <a:ext cx="8128293" cy="66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8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B2F8-FCF9-9E0E-5AD3-F8DEF95F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9E4C1-BF02-B6A2-8E73-D2A6C721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52913-EA72-9FC5-FD8E-4702246F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99" y="182562"/>
            <a:ext cx="786804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6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1824-2BB4-9E3B-A28E-D2902ADE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9235-BC85-7425-96D7-6FC4C04F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8984C-8959-50A4-CCFC-7EFA689C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1" y="0"/>
            <a:ext cx="7515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92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A05F-CCBF-B951-4714-7C089B1F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07A9-A448-E2F8-0BC6-300B8C51B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E90B2-5CB6-F58C-29BC-67BC34E8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8896"/>
            <a:ext cx="8039100" cy="67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93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1">
            <a:extLst>
              <a:ext uri="{FF2B5EF4-FFF2-40B4-BE49-F238E27FC236}">
                <a16:creationId xmlns:a16="http://schemas.microsoft.com/office/drawing/2014/main" id="{443DCF57-EA48-AE66-4668-C4BE46C2F6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438"/>
            <a:ext cx="12192000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2">
            <a:extLst>
              <a:ext uri="{FF2B5EF4-FFF2-40B4-BE49-F238E27FC236}">
                <a16:creationId xmlns:a16="http://schemas.microsoft.com/office/drawing/2014/main" id="{B0AD8BCA-3A87-9863-5361-A69ECA4BD4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538"/>
            <a:ext cx="12192000" cy="33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3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3">
            <a:extLst>
              <a:ext uri="{FF2B5EF4-FFF2-40B4-BE49-F238E27FC236}">
                <a16:creationId xmlns:a16="http://schemas.microsoft.com/office/drawing/2014/main" id="{834E72DE-3B5D-8913-3A63-281566B7D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538"/>
            <a:ext cx="121920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24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4">
            <a:extLst>
              <a:ext uri="{FF2B5EF4-FFF2-40B4-BE49-F238E27FC236}">
                <a16:creationId xmlns:a16="http://schemas.microsoft.com/office/drawing/2014/main" id="{5460B9C2-85CC-CDE0-00C0-15C472FEB6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84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5">
            <a:extLst>
              <a:ext uri="{FF2B5EF4-FFF2-40B4-BE49-F238E27FC236}">
                <a16:creationId xmlns:a16="http://schemas.microsoft.com/office/drawing/2014/main" id="{830FCC3E-C6F0-5A20-6461-D528178A8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7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0376F-FBFB-B236-9EA5-D5425DF07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26EC7-2B73-5AE8-3792-D303A798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1" y="352421"/>
            <a:ext cx="7532748" cy="59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77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6">
            <a:extLst>
              <a:ext uri="{FF2B5EF4-FFF2-40B4-BE49-F238E27FC236}">
                <a16:creationId xmlns:a16="http://schemas.microsoft.com/office/drawing/2014/main" id="{BF5F8A6B-77B5-B7D7-6A1D-35A9C7796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988"/>
            <a:ext cx="121920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08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7">
            <a:extLst>
              <a:ext uri="{FF2B5EF4-FFF2-40B4-BE49-F238E27FC236}">
                <a16:creationId xmlns:a16="http://schemas.microsoft.com/office/drawing/2014/main" id="{7DDC038C-EBB3-03FD-9716-4F652EC95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088"/>
            <a:ext cx="12192000" cy="36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69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8">
            <a:extLst>
              <a:ext uri="{FF2B5EF4-FFF2-40B4-BE49-F238E27FC236}">
                <a16:creationId xmlns:a16="http://schemas.microsoft.com/office/drawing/2014/main" id="{1FF22521-BC4D-C8B2-8B4E-2D12BD0FC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9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0">
            <a:extLst>
              <a:ext uri="{FF2B5EF4-FFF2-40B4-BE49-F238E27FC236}">
                <a16:creationId xmlns:a16="http://schemas.microsoft.com/office/drawing/2014/main" id="{DA3CAF18-1F31-0903-A77C-0D0683325B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763"/>
            <a:ext cx="12192000" cy="35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4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1">
            <a:extLst>
              <a:ext uri="{FF2B5EF4-FFF2-40B4-BE49-F238E27FC236}">
                <a16:creationId xmlns:a16="http://schemas.microsoft.com/office/drawing/2014/main" id="{8F1ACA8F-C925-4EE0-BA69-0DAE79221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97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2">
            <a:extLst>
              <a:ext uri="{FF2B5EF4-FFF2-40B4-BE49-F238E27FC236}">
                <a16:creationId xmlns:a16="http://schemas.microsoft.com/office/drawing/2014/main" id="{AE9E26E8-52A6-DCF3-8850-EDDCE63B1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9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3">
            <a:extLst>
              <a:ext uri="{FF2B5EF4-FFF2-40B4-BE49-F238E27FC236}">
                <a16:creationId xmlns:a16="http://schemas.microsoft.com/office/drawing/2014/main" id="{4317C546-4578-07C1-D597-9FF67960D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54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4">
            <a:extLst>
              <a:ext uri="{FF2B5EF4-FFF2-40B4-BE49-F238E27FC236}">
                <a16:creationId xmlns:a16="http://schemas.microsoft.com/office/drawing/2014/main" id="{B7764305-9889-4B5C-FF14-9BD5ABDEFF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4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28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5">
            <a:extLst>
              <a:ext uri="{FF2B5EF4-FFF2-40B4-BE49-F238E27FC236}">
                <a16:creationId xmlns:a16="http://schemas.microsoft.com/office/drawing/2014/main" id="{FE917F00-F18E-49AC-0015-22BE99A1CF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7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6">
            <a:extLst>
              <a:ext uri="{FF2B5EF4-FFF2-40B4-BE49-F238E27FC236}">
                <a16:creationId xmlns:a16="http://schemas.microsoft.com/office/drawing/2014/main" id="{E31F656D-40C4-67E2-9BCC-13840CBE21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4FC4-0A53-4C40-0EE9-BFE91CA5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9831-D647-1ABE-259E-70B8375A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093C0-1D7E-310B-87BB-58A05450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98" y="166319"/>
            <a:ext cx="6767902" cy="63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85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8">
            <a:extLst>
              <a:ext uri="{FF2B5EF4-FFF2-40B4-BE49-F238E27FC236}">
                <a16:creationId xmlns:a16="http://schemas.microsoft.com/office/drawing/2014/main" id="{8BABCF3B-87E9-3231-C6DC-36BE5FE8F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92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0">
            <a:extLst>
              <a:ext uri="{FF2B5EF4-FFF2-40B4-BE49-F238E27FC236}">
                <a16:creationId xmlns:a16="http://schemas.microsoft.com/office/drawing/2014/main" id="{80EC51BE-DF86-38E8-238A-AFB181EF5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7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4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1">
            <a:extLst>
              <a:ext uri="{FF2B5EF4-FFF2-40B4-BE49-F238E27FC236}">
                <a16:creationId xmlns:a16="http://schemas.microsoft.com/office/drawing/2014/main" id="{9F8A805A-11C6-5E55-1C28-095184C304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3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2">
            <a:extLst>
              <a:ext uri="{FF2B5EF4-FFF2-40B4-BE49-F238E27FC236}">
                <a16:creationId xmlns:a16="http://schemas.microsoft.com/office/drawing/2014/main" id="{218A39D6-9ACF-5E07-06AB-D7B2941143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675"/>
            <a:ext cx="12192000" cy="49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95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3">
            <a:extLst>
              <a:ext uri="{FF2B5EF4-FFF2-40B4-BE49-F238E27FC236}">
                <a16:creationId xmlns:a16="http://schemas.microsoft.com/office/drawing/2014/main" id="{DD239C6D-0926-A437-83B1-B9365F86D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738"/>
            <a:ext cx="12192000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4">
            <a:extLst>
              <a:ext uri="{FF2B5EF4-FFF2-40B4-BE49-F238E27FC236}">
                <a16:creationId xmlns:a16="http://schemas.microsoft.com/office/drawing/2014/main" id="{88EC0734-C33D-357A-7E65-AF80D1FDE1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7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5">
            <a:extLst>
              <a:ext uri="{FF2B5EF4-FFF2-40B4-BE49-F238E27FC236}">
                <a16:creationId xmlns:a16="http://schemas.microsoft.com/office/drawing/2014/main" id="{6668E26F-8465-4C02-0AFD-C7724A2627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22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6">
            <a:extLst>
              <a:ext uri="{FF2B5EF4-FFF2-40B4-BE49-F238E27FC236}">
                <a16:creationId xmlns:a16="http://schemas.microsoft.com/office/drawing/2014/main" id="{D344B06C-CFB9-A61C-6F3F-D646CBA34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1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7">
            <a:extLst>
              <a:ext uri="{FF2B5EF4-FFF2-40B4-BE49-F238E27FC236}">
                <a16:creationId xmlns:a16="http://schemas.microsoft.com/office/drawing/2014/main" id="{6E6D4A02-FEAF-BCC8-D1D7-0B7DE03A66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8">
            <a:extLst>
              <a:ext uri="{FF2B5EF4-FFF2-40B4-BE49-F238E27FC236}">
                <a16:creationId xmlns:a16="http://schemas.microsoft.com/office/drawing/2014/main" id="{18094609-7BB1-E9D0-E438-640796D3C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55DD-6F07-E746-20C8-9A9B8D5D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7F7E-B00B-C795-0F21-A86C2DA6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BDD67-75C2-C4E1-D7D6-1C064C0D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29" y="865346"/>
            <a:ext cx="9732559" cy="512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8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9">
            <a:extLst>
              <a:ext uri="{FF2B5EF4-FFF2-40B4-BE49-F238E27FC236}">
                <a16:creationId xmlns:a16="http://schemas.microsoft.com/office/drawing/2014/main" id="{33EE84CE-B26E-0986-CD95-95CBCEE5A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0">
            <a:extLst>
              <a:ext uri="{FF2B5EF4-FFF2-40B4-BE49-F238E27FC236}">
                <a16:creationId xmlns:a16="http://schemas.microsoft.com/office/drawing/2014/main" id="{C66110ED-597A-9C9B-27F9-9DA040DED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23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1">
            <a:extLst>
              <a:ext uri="{FF2B5EF4-FFF2-40B4-BE49-F238E27FC236}">
                <a16:creationId xmlns:a16="http://schemas.microsoft.com/office/drawing/2014/main" id="{248FB27C-3B0D-95D7-341A-5BB03831E4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33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1">
            <a:extLst>
              <a:ext uri="{FF2B5EF4-FFF2-40B4-BE49-F238E27FC236}">
                <a16:creationId xmlns:a16="http://schemas.microsoft.com/office/drawing/2014/main" id="{09A376DA-8C62-1520-6218-DED956B02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25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332874" y="2783555"/>
            <a:ext cx="63165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FFFF00"/>
                </a:solidFill>
                <a:effectLst/>
                <a:latin typeface="sfmono-regular"/>
              </a:rPr>
              <a:t>CURRENT_TIMESTAMP:</a:t>
            </a:r>
          </a:p>
          <a:p>
            <a:pPr algn="l"/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CURRENT_TIMESTAMP is an ANSI SQL standard way to obtain the current date and time.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It can be used in SQL Server as well as in many other database systems.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The precision of the timestamp may vary depending on the specific database system, but it typically includes seconds.</a:t>
            </a:r>
          </a:p>
          <a:p>
            <a:pPr algn="l"/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 err="1">
                <a:solidFill>
                  <a:srgbClr val="FFFF00"/>
                </a:solidFill>
                <a:effectLst/>
                <a:latin typeface="sfmono-regular"/>
              </a:rPr>
              <a:t>getdate</a:t>
            </a:r>
            <a:r>
              <a:rPr lang="en-US" sz="1400" b="0" i="0" dirty="0">
                <a:solidFill>
                  <a:srgbClr val="FFFF00"/>
                </a:solidFill>
                <a:effectLst/>
                <a:latin typeface="sfmono-regular"/>
              </a:rPr>
              <a:t>():</a:t>
            </a:r>
          </a:p>
          <a:p>
            <a:pPr algn="l"/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 err="1">
                <a:effectLst/>
                <a:latin typeface="sfmono-regular"/>
              </a:rPr>
              <a:t>getdate</a:t>
            </a:r>
            <a:r>
              <a:rPr lang="en-US" sz="1400" b="0" i="0" dirty="0">
                <a:effectLst/>
                <a:latin typeface="sfmono-regular"/>
              </a:rPr>
              <a:t>() is specific to Microsoft SQL Server.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It also retrieves the current date and time but includes milliseconds for higher precision.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FE567-B698-8B74-D10D-954198CDA9C7}"/>
              </a:ext>
            </a:extLst>
          </p:cNvPr>
          <p:cNvSpPr txBox="1"/>
          <p:nvPr/>
        </p:nvSpPr>
        <p:spPr>
          <a:xfrm>
            <a:off x="332874" y="420855"/>
            <a:ext cx="5538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sfmono-regular"/>
            </a:endParaRPr>
          </a:p>
          <a:p>
            <a:pPr algn="l"/>
            <a:r>
              <a:rPr lang="en-US" dirty="0"/>
              <a:t>SELECT CURRENT_TIMESTAMP;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getdate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sysdatetime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SYSDATETIMEOFFSET();</a:t>
            </a:r>
          </a:p>
        </p:txBody>
      </p:sp>
    </p:spTree>
    <p:extLst>
      <p:ext uri="{BB962C8B-B14F-4D97-AF65-F5344CB8AC3E}">
        <p14:creationId xmlns:p14="http://schemas.microsoft.com/office/powerpoint/2010/main" val="4133969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332874" y="2783555"/>
            <a:ext cx="63165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SellStartDate,datepart</a:t>
            </a:r>
            <a:r>
              <a:rPr lang="en-US" sz="1400" b="0" i="0" dirty="0">
                <a:effectLst/>
                <a:latin typeface="sfmono-regular"/>
              </a:rPr>
              <a:t>(</a:t>
            </a:r>
            <a:r>
              <a:rPr lang="en-US" sz="1400" b="0" i="0" dirty="0" err="1">
                <a:effectLst/>
                <a:latin typeface="sfmono-regular"/>
              </a:rPr>
              <a:t>month,sellstartdate</a:t>
            </a:r>
            <a:r>
              <a:rPr lang="en-US" sz="1400" b="0" i="0" dirty="0">
                <a:effectLst/>
                <a:latin typeface="sfmono-regular"/>
              </a:rPr>
              <a:t>) AS </a:t>
            </a:r>
            <a:r>
              <a:rPr lang="en-US" sz="1400" b="0" i="0" dirty="0" err="1">
                <a:effectLst/>
                <a:latin typeface="sfmono-regular"/>
              </a:rPr>
              <a:t>Extractmonth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SellStartDate,day</a:t>
            </a:r>
            <a:r>
              <a:rPr lang="en-US" sz="1400" b="0" i="0" dirty="0">
                <a:effectLst/>
                <a:latin typeface="sfmono-regular"/>
              </a:rPr>
              <a:t>(</a:t>
            </a:r>
            <a:r>
              <a:rPr lang="en-US" sz="1400" b="0" i="0" dirty="0" err="1">
                <a:effectLst/>
                <a:latin typeface="sfmono-regular"/>
              </a:rPr>
              <a:t>sellstartdate</a:t>
            </a:r>
            <a:r>
              <a:rPr lang="en-US" sz="1400" b="0" i="0" dirty="0">
                <a:effectLst/>
                <a:latin typeface="sfmono-regular"/>
              </a:rPr>
              <a:t>) AS </a:t>
            </a:r>
            <a:r>
              <a:rPr lang="en-US" sz="1400" b="0" i="0" dirty="0" err="1">
                <a:effectLst/>
                <a:latin typeface="sfmono-regular"/>
              </a:rPr>
              <a:t>ExtractDay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SellStartDate,month</a:t>
            </a:r>
            <a:r>
              <a:rPr lang="en-US" sz="1400" b="0" i="0" dirty="0">
                <a:effectLst/>
                <a:latin typeface="sfmono-regular"/>
              </a:rPr>
              <a:t>(</a:t>
            </a:r>
            <a:r>
              <a:rPr lang="en-US" sz="1400" b="0" i="0" dirty="0" err="1">
                <a:effectLst/>
                <a:latin typeface="sfmono-regular"/>
              </a:rPr>
              <a:t>sellstartdate</a:t>
            </a:r>
            <a:r>
              <a:rPr lang="en-US" sz="1400" b="0" i="0" dirty="0">
                <a:effectLst/>
                <a:latin typeface="sfmono-regular"/>
              </a:rPr>
              <a:t>) AS </a:t>
            </a:r>
            <a:r>
              <a:rPr lang="en-US" sz="1400" b="0" i="0" dirty="0" err="1">
                <a:effectLst/>
                <a:latin typeface="sfmono-regular"/>
              </a:rPr>
              <a:t>ExtractMonth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SellStartDate,year</a:t>
            </a:r>
            <a:r>
              <a:rPr lang="en-US" sz="1400" b="0" i="0" dirty="0">
                <a:effectLst/>
                <a:latin typeface="sfmono-regular"/>
              </a:rPr>
              <a:t>(</a:t>
            </a:r>
            <a:r>
              <a:rPr lang="en-US" sz="1400" b="0" i="0" dirty="0" err="1">
                <a:effectLst/>
                <a:latin typeface="sfmono-regular"/>
              </a:rPr>
              <a:t>sellstartdate</a:t>
            </a:r>
            <a:r>
              <a:rPr lang="en-US" sz="1400" b="0" i="0" dirty="0">
                <a:effectLst/>
                <a:latin typeface="sfmono-regular"/>
              </a:rPr>
              <a:t>) AS </a:t>
            </a:r>
            <a:r>
              <a:rPr lang="en-US" sz="1400" b="0" i="0" dirty="0" err="1">
                <a:effectLst/>
                <a:latin typeface="sfmono-regular"/>
              </a:rPr>
              <a:t>ExtractYear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538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datename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month,Starttime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CustomerID,eomonth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  <a:endParaRPr lang="en-US" dirty="0"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21978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168442" y="348916"/>
            <a:ext cx="63165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(yyyy,3,sellstartdate)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(q,3,sellstartdate)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(m,3,sellstartdate)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(d,3,sellstartdate)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(hh,3,sellstartdate)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(n,50,sellstartdate)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(s,10,sellstartdate)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SellStartDate,SellEndDate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dateadd</a:t>
            </a:r>
            <a:r>
              <a:rPr lang="en-US" sz="1400" b="0" i="0" dirty="0">
                <a:effectLst/>
                <a:latin typeface="sfmono-regular"/>
              </a:rPr>
              <a:t>(ms,50,sellstartdate)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</a:t>
            </a:r>
            <a:r>
              <a:rPr lang="en-US" sz="1400" b="0" i="0" dirty="0" err="1">
                <a:effectLst/>
                <a:latin typeface="sfmono-regular"/>
              </a:rPr>
              <a:t>Production.Product</a:t>
            </a:r>
            <a:r>
              <a:rPr lang="en-US" sz="1400" b="0" i="0" dirty="0">
                <a:effectLst/>
                <a:latin typeface="sfmono-regular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7069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dateadd</a:t>
            </a:r>
            <a:r>
              <a:rPr lang="en-US" b="0" i="0" dirty="0">
                <a:effectLst/>
                <a:latin typeface="sfmono-regular"/>
              </a:rPr>
              <a:t>(m,50,sellstartdate) AS </a:t>
            </a:r>
            <a:r>
              <a:rPr lang="en-US" b="0" i="0" dirty="0" err="1">
                <a:effectLst/>
                <a:latin typeface="sfmono-regular"/>
              </a:rPr>
              <a:t>NewSellStartDate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Production.Product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yyyy,sellstartdate,sellenddate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Production.Product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Production.Product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Production.Product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WHERE </a:t>
            </a:r>
            <a:r>
              <a:rPr lang="en-US" b="0" i="0" dirty="0" err="1">
                <a:effectLst/>
                <a:latin typeface="sfmono-regular"/>
              </a:rPr>
              <a:t>SellEndDate</a:t>
            </a:r>
            <a:r>
              <a:rPr lang="en-US" b="0" i="0" dirty="0">
                <a:effectLst/>
                <a:latin typeface="sfmono-regular"/>
              </a:rPr>
              <a:t> IS NOT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09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2">
            <a:extLst>
              <a:ext uri="{FF2B5EF4-FFF2-40B4-BE49-F238E27FC236}">
                <a16:creationId xmlns:a16="http://schemas.microsoft.com/office/drawing/2014/main" id="{EA689152-F0A5-846B-1FA1-EB7AA7DB55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12192000" cy="4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15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4">
            <a:extLst>
              <a:ext uri="{FF2B5EF4-FFF2-40B4-BE49-F238E27FC236}">
                <a16:creationId xmlns:a16="http://schemas.microsoft.com/office/drawing/2014/main" id="{4662CD38-6476-7E80-0ED1-8C2EACDA5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9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17">
            <a:extLst>
              <a:ext uri="{FF2B5EF4-FFF2-40B4-BE49-F238E27FC236}">
                <a16:creationId xmlns:a16="http://schemas.microsoft.com/office/drawing/2014/main" id="{C5887133-5353-ED8C-9B22-B4E9F9EAD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7268-C83B-0D6F-B5F5-34F1A4D0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97D44-BA75-AD37-9AEE-7E2A74B2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6F50E-B1D8-8C60-2924-77302D6A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34" y="12032"/>
            <a:ext cx="6834082" cy="6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17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29">
            <a:extLst>
              <a:ext uri="{FF2B5EF4-FFF2-40B4-BE49-F238E27FC236}">
                <a16:creationId xmlns:a16="http://schemas.microsoft.com/office/drawing/2014/main" id="{89A66636-CF65-10A4-A428-736D6394F4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388"/>
            <a:ext cx="12192000" cy="31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88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37">
            <a:extLst>
              <a:ext uri="{FF2B5EF4-FFF2-40B4-BE49-F238E27FC236}">
                <a16:creationId xmlns:a16="http://schemas.microsoft.com/office/drawing/2014/main" id="{9FE11B69-08B9-5F27-8496-67650C70F2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5650"/>
            <a:ext cx="12192000" cy="28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2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1577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38825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</a:t>
            </a:r>
            <a:r>
              <a:rPr lang="en-US" dirty="0" err="1"/>
              <a:t>CallCenter</a:t>
            </a:r>
            <a:r>
              <a:rPr lang="en-US" dirty="0"/>
              <a:t>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vwCallCenter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StartTime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EndTime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CallDuration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,</a:t>
            </a:r>
          </a:p>
          <a:p>
            <a:r>
              <a:rPr lang="en-US" dirty="0"/>
              <a:t>    Notes</a:t>
            </a:r>
          </a:p>
          <a:p>
            <a:r>
              <a:rPr lang="en-US" dirty="0"/>
              <a:t>FROM </a:t>
            </a:r>
            <a:r>
              <a:rPr lang="en-US" dirty="0" err="1"/>
              <a:t>CallCenter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8B21A-E770-B618-7B1C-32698BD1D797}"/>
              </a:ext>
            </a:extLst>
          </p:cNvPr>
          <p:cNvSpPr txBox="1"/>
          <p:nvPr/>
        </p:nvSpPr>
        <p:spPr>
          <a:xfrm>
            <a:off x="4184483" y="1407747"/>
            <a:ext cx="38230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Customer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vwCustomer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PhoneNumber</a:t>
            </a:r>
            <a:r>
              <a:rPr lang="en-US" dirty="0"/>
              <a:t>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Customer;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E568C-0441-5B97-1B3E-FCE733DB9FB0}"/>
              </a:ext>
            </a:extLst>
          </p:cNvPr>
          <p:cNvSpPr txBox="1"/>
          <p:nvPr/>
        </p:nvSpPr>
        <p:spPr>
          <a:xfrm>
            <a:off x="8007517" y="1407747"/>
            <a:ext cx="3466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Agent table</a:t>
            </a:r>
          </a:p>
          <a:p>
            <a:r>
              <a:rPr lang="en-US" dirty="0"/>
              <a:t>CREATE VIEW </a:t>
            </a:r>
            <a:r>
              <a:rPr lang="en-US" dirty="0" err="1"/>
              <a:t>vwAgent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Department,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Agent;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D8EFA-EE2C-6E78-839F-367FF0F91D9B}"/>
              </a:ext>
            </a:extLst>
          </p:cNvPr>
          <p:cNvSpPr txBox="1"/>
          <p:nvPr/>
        </p:nvSpPr>
        <p:spPr>
          <a:xfrm>
            <a:off x="5137485" y="4270069"/>
            <a:ext cx="4764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-- Example query using the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-- Example query using the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74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Update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2724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CallCenter</a:t>
            </a:r>
            <a:endParaRPr lang="en-US" dirty="0"/>
          </a:p>
          <a:p>
            <a:r>
              <a:rPr lang="en-US" dirty="0"/>
              <a:t>SET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 = 'Completed',</a:t>
            </a:r>
          </a:p>
          <a:p>
            <a:r>
              <a:rPr lang="en-US" dirty="0"/>
              <a:t>    Notes = 'Updated notes</a:t>
            </a:r>
          </a:p>
          <a:p>
            <a:r>
              <a:rPr lang="en-US" dirty="0"/>
              <a:t> for this call.'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 &gt; 10;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D8EFA-EE2C-6E78-839F-367FF0F91D9B}"/>
              </a:ext>
            </a:extLst>
          </p:cNvPr>
          <p:cNvSpPr txBox="1"/>
          <p:nvPr/>
        </p:nvSpPr>
        <p:spPr>
          <a:xfrm>
            <a:off x="2941353" y="1370665"/>
            <a:ext cx="47645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UPDATE </a:t>
            </a:r>
            <a:r>
              <a:rPr lang="en-US" dirty="0" err="1">
                <a:solidFill>
                  <a:srgbClr val="FFFF00"/>
                </a:solidFill>
              </a:rPr>
              <a:t>TableName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SET Column1 = NewValue1, Column2 = NewValue2, ...</a:t>
            </a:r>
          </a:p>
          <a:p>
            <a:r>
              <a:rPr lang="en-US" dirty="0">
                <a:solidFill>
                  <a:srgbClr val="FFFF00"/>
                </a:solidFill>
              </a:rPr>
              <a:t>WHERE Condition;</a:t>
            </a:r>
          </a:p>
          <a:p>
            <a:r>
              <a:rPr lang="en-US" dirty="0" err="1">
                <a:solidFill>
                  <a:srgbClr val="FFFF00"/>
                </a:solidFill>
              </a:rPr>
              <a:t>TableName</a:t>
            </a:r>
            <a:r>
              <a:rPr lang="en-US" dirty="0">
                <a:solidFill>
                  <a:srgbClr val="FFFF00"/>
                </a:solidFill>
              </a:rPr>
              <a:t> is the name of the table you want to update.</a:t>
            </a:r>
          </a:p>
          <a:p>
            <a:r>
              <a:rPr lang="en-US" dirty="0">
                <a:solidFill>
                  <a:srgbClr val="FFFF00"/>
                </a:solidFill>
              </a:rPr>
              <a:t>SET specifies which columns to update and their new values.</a:t>
            </a:r>
          </a:p>
          <a:p>
            <a:r>
              <a:rPr lang="en-US" dirty="0">
                <a:solidFill>
                  <a:srgbClr val="FFFF00"/>
                </a:solidFill>
              </a:rPr>
              <a:t>WHERE is an optional clause that specifies the condition to identify the rows to be updated. If omitted, all rows in the table will be updated.</a:t>
            </a:r>
          </a:p>
          <a:p>
            <a:r>
              <a:rPr lang="en-US" dirty="0">
                <a:solidFill>
                  <a:srgbClr val="FFFF00"/>
                </a:solidFill>
              </a:rPr>
              <a:t>Updating Specific Rows: You can use the WHERE clause to specify which rows should be updated based on a certain condition. For example, you can update rows where a specific column meets a certain criteria.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02C3-9AAE-7066-BA57-1EC78519B03B}"/>
              </a:ext>
            </a:extLst>
          </p:cNvPr>
          <p:cNvSpPr txBox="1"/>
          <p:nvPr/>
        </p:nvSpPr>
        <p:spPr>
          <a:xfrm>
            <a:off x="7598104" y="1370665"/>
            <a:ext cx="43773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Updating Multiple Columns: You can update multiple columns in a single UPDATE statement by separating the column assignments with commas.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Updating with Subqueries: In more complex scenarios, you can use subqueries within the UPDATE statement to calculate new values based on other tables or conditions.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No Default Order: SQL does not guarantee a specific order for updating rows. If you need a specific order, you should use an appropriate ORDER BY clause within your subquery.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33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548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Dynamic coding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51022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DECLARE @DynamicSQL VARCHAR(MAX)</a:t>
            </a:r>
          </a:p>
          <a:p>
            <a:endParaRPr lang="en-US" dirty="0"/>
          </a:p>
          <a:p>
            <a:r>
              <a:rPr lang="en-US" dirty="0"/>
              <a:t>SET @DynamicSQL = 'select top 3 * from Employees'</a:t>
            </a:r>
          </a:p>
          <a:p>
            <a:endParaRPr lang="en-US" dirty="0"/>
          </a:p>
          <a:p>
            <a:r>
              <a:rPr lang="en-US" dirty="0"/>
              <a:t>---SELECT @DynamicSQL</a:t>
            </a:r>
          </a:p>
          <a:p>
            <a:endParaRPr lang="en-US" dirty="0"/>
          </a:p>
          <a:p>
            <a:r>
              <a:rPr lang="en-US" dirty="0"/>
              <a:t>EXEC(@DynamicSQL)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42DE4-BF31-2797-2EA9-8D9F1322374B}"/>
              </a:ext>
            </a:extLst>
          </p:cNvPr>
          <p:cNvSpPr txBox="1"/>
          <p:nvPr/>
        </p:nvSpPr>
        <p:spPr>
          <a:xfrm>
            <a:off x="6096000" y="2152985"/>
            <a:ext cx="52106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Dynamic code</a:t>
            </a:r>
          </a:p>
          <a:p>
            <a:r>
              <a:rPr lang="en-US" dirty="0"/>
              <a:t>create function </a:t>
            </a:r>
            <a:r>
              <a:rPr lang="en-US" dirty="0" err="1"/>
              <a:t>add_five</a:t>
            </a:r>
            <a:r>
              <a:rPr lang="en-US" dirty="0"/>
              <a:t>(@num as int)</a:t>
            </a:r>
          </a:p>
          <a:p>
            <a:r>
              <a:rPr lang="en-US" dirty="0"/>
              <a:t>returns int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return (@num + 5)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--calling of function </a:t>
            </a:r>
          </a:p>
          <a:p>
            <a:r>
              <a:rPr lang="en-US" dirty="0"/>
              <a:t>declare @result int</a:t>
            </a:r>
          </a:p>
          <a:p>
            <a:r>
              <a:rPr lang="en-US" dirty="0"/>
              <a:t>select @result=dbo.add_five(1086)</a:t>
            </a:r>
          </a:p>
          <a:p>
            <a:r>
              <a:rPr lang="en-US" dirty="0"/>
              <a:t>select @result as result</a:t>
            </a:r>
          </a:p>
        </p:txBody>
      </p:sp>
    </p:spTree>
    <p:extLst>
      <p:ext uri="{BB962C8B-B14F-4D97-AF65-F5344CB8AC3E}">
        <p14:creationId xmlns:p14="http://schemas.microsoft.com/office/powerpoint/2010/main" val="3193633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303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Delete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33291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all values only:</a:t>
            </a:r>
            <a:br>
              <a:rPr lang="en-US" dirty="0"/>
            </a:br>
            <a:r>
              <a:rPr lang="en-US" dirty="0"/>
              <a:t>delete from students1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Delete whole table permanently: </a:t>
            </a:r>
          </a:p>
          <a:p>
            <a:r>
              <a:rPr lang="en-US" dirty="0"/>
              <a:t>DROP TABLE </a:t>
            </a:r>
            <a:r>
              <a:rPr lang="en-US" dirty="0" err="1"/>
              <a:t>table_name</a:t>
            </a:r>
            <a:r>
              <a:rPr lang="en-US" dirty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1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given a table named </a:t>
            </a:r>
            <a:r>
              <a:rPr lang="en-US" dirty="0" err="1"/>
              <a:t>TriangleSides</a:t>
            </a:r>
            <a:r>
              <a:rPr lang="en-US" dirty="0"/>
              <a:t> with the following structure:</a:t>
            </a:r>
          </a:p>
          <a:p>
            <a:endParaRPr lang="en-US" dirty="0"/>
          </a:p>
          <a:p>
            <a:r>
              <a:rPr lang="en-US" dirty="0"/>
              <a:t>A: Length of side A (integer)</a:t>
            </a:r>
          </a:p>
          <a:p>
            <a:r>
              <a:rPr lang="en-US" dirty="0"/>
              <a:t>B: Length of side B (integer)</a:t>
            </a:r>
          </a:p>
          <a:p>
            <a:r>
              <a:rPr lang="en-US" dirty="0"/>
              <a:t>C: Length of side C (integer)</a:t>
            </a:r>
          </a:p>
          <a:p>
            <a:r>
              <a:rPr lang="en-US" dirty="0"/>
              <a:t>You need to write a SQL query to determine whether each set of sides (A, B, C) forms a valid triangle or not, based on the triangle inequality theorem.</a:t>
            </a:r>
          </a:p>
        </p:txBody>
      </p:sp>
    </p:spTree>
    <p:extLst>
      <p:ext uri="{BB962C8B-B14F-4D97-AF65-F5344CB8AC3E}">
        <p14:creationId xmlns:p14="http://schemas.microsoft.com/office/powerpoint/2010/main" val="42276179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CREATE TABLE TriangleSides1 (</a:t>
            </a:r>
          </a:p>
          <a:p>
            <a:r>
              <a:rPr lang="en-US" sz="1400" dirty="0"/>
              <a:t>    A INT,</a:t>
            </a:r>
          </a:p>
          <a:p>
            <a:r>
              <a:rPr lang="en-US" sz="1400" dirty="0"/>
              <a:t>    B INT,</a:t>
            </a:r>
          </a:p>
          <a:p>
            <a:r>
              <a:rPr lang="en-US" sz="1400" dirty="0"/>
              <a:t>    C INT</a:t>
            </a:r>
          </a:p>
          <a:p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INSERT INTO TriangleSides1 (A, B, C) VALUES</a:t>
            </a:r>
          </a:p>
          <a:p>
            <a:r>
              <a:rPr lang="en-US" sz="1400" dirty="0"/>
              <a:t>    (20, 10, 35),</a:t>
            </a:r>
          </a:p>
          <a:p>
            <a:r>
              <a:rPr lang="en-US" sz="1400" dirty="0"/>
              <a:t>    (30, 25, 21),</a:t>
            </a:r>
          </a:p>
          <a:p>
            <a:r>
              <a:rPr lang="en-US" sz="1400" dirty="0"/>
              <a:t>    (21, 22, 20);</a:t>
            </a:r>
          </a:p>
          <a:p>
            <a:endParaRPr lang="en-US" sz="1400" dirty="0"/>
          </a:p>
          <a:p>
            <a:r>
              <a:rPr lang="en-US" sz="1400" dirty="0"/>
              <a:t>SELECT</a:t>
            </a:r>
          </a:p>
          <a:p>
            <a:r>
              <a:rPr lang="en-US" sz="1400" dirty="0"/>
              <a:t>    A, B, C,</a:t>
            </a:r>
          </a:p>
          <a:p>
            <a:r>
              <a:rPr lang="en-US" sz="1400" dirty="0"/>
              <a:t>    CASE</a:t>
            </a:r>
          </a:p>
          <a:p>
            <a:r>
              <a:rPr lang="en-US" sz="1400" dirty="0"/>
              <a:t>        WHEN A + B &gt; C AND A + C &gt; B AND B + C &gt; A THEN 'Triangle'</a:t>
            </a:r>
          </a:p>
          <a:p>
            <a:r>
              <a:rPr lang="en-US" sz="1400" dirty="0"/>
              <a:t>        ELSE 'Not a Triangle'</a:t>
            </a:r>
          </a:p>
          <a:p>
            <a:r>
              <a:rPr lang="en-US" sz="1400" dirty="0"/>
              <a:t>    END AS </a:t>
            </a:r>
            <a:r>
              <a:rPr lang="en-US" sz="1400" dirty="0" err="1"/>
              <a:t>triangle_check</a:t>
            </a:r>
            <a:endParaRPr lang="en-US" sz="1400" dirty="0"/>
          </a:p>
          <a:p>
            <a:r>
              <a:rPr lang="en-US" sz="1400" dirty="0"/>
              <a:t>FROM</a:t>
            </a:r>
          </a:p>
          <a:p>
            <a:r>
              <a:rPr lang="en-US" sz="1400" dirty="0"/>
              <a:t>    TriangleSides1;</a:t>
            </a:r>
          </a:p>
        </p:txBody>
      </p:sp>
    </p:spTree>
    <p:extLst>
      <p:ext uri="{BB962C8B-B14F-4D97-AF65-F5344CB8AC3E}">
        <p14:creationId xmlns:p14="http://schemas.microsoft.com/office/powerpoint/2010/main" val="114738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 * from </a:t>
            </a:r>
            <a:r>
              <a:rPr lang="en-US" dirty="0" err="1"/>
              <a:t>trianglesides</a:t>
            </a:r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case </a:t>
            </a:r>
          </a:p>
          <a:p>
            <a:r>
              <a:rPr lang="en-US" dirty="0"/>
              <a:t>  when </a:t>
            </a:r>
            <a:r>
              <a:rPr lang="en-US" dirty="0" err="1"/>
              <a:t>a+b</a:t>
            </a:r>
            <a:r>
              <a:rPr lang="en-US" dirty="0"/>
              <a:t>&gt;c and </a:t>
            </a:r>
            <a:r>
              <a:rPr lang="en-US" dirty="0" err="1"/>
              <a:t>a+c</a:t>
            </a:r>
            <a:r>
              <a:rPr lang="en-US" dirty="0"/>
              <a:t>&gt;b and </a:t>
            </a:r>
            <a:r>
              <a:rPr lang="en-US" dirty="0" err="1"/>
              <a:t>b+c</a:t>
            </a:r>
            <a:r>
              <a:rPr lang="en-US" dirty="0"/>
              <a:t>&gt;a then </a:t>
            </a:r>
          </a:p>
          <a:p>
            <a:r>
              <a:rPr lang="en-US" dirty="0"/>
              <a:t> ------------------------</a:t>
            </a:r>
          </a:p>
          <a:p>
            <a:r>
              <a:rPr lang="en-US" dirty="0"/>
              <a:t>		case </a:t>
            </a:r>
          </a:p>
          <a:p>
            <a:r>
              <a:rPr lang="en-US" dirty="0"/>
              <a:t>			when a=b and b=c then 'Equilateral'</a:t>
            </a:r>
          </a:p>
          <a:p>
            <a:r>
              <a:rPr lang="en-US" dirty="0"/>
              <a:t>			when a=b or b=c or a=c then '</a:t>
            </a:r>
            <a:r>
              <a:rPr lang="en-US" dirty="0" err="1"/>
              <a:t>Isoceles</a:t>
            </a:r>
            <a:r>
              <a:rPr lang="en-US" dirty="0"/>
              <a:t>'</a:t>
            </a:r>
          </a:p>
          <a:p>
            <a:r>
              <a:rPr lang="en-US" dirty="0"/>
              <a:t>			else 'Not </a:t>
            </a:r>
            <a:r>
              <a:rPr lang="en-US" dirty="0" err="1"/>
              <a:t>Isoceles</a:t>
            </a:r>
            <a:r>
              <a:rPr lang="en-US" dirty="0"/>
              <a:t>'</a:t>
            </a:r>
          </a:p>
          <a:p>
            <a:r>
              <a:rPr lang="en-US" dirty="0"/>
              <a:t>		end</a:t>
            </a:r>
          </a:p>
          <a:p>
            <a:r>
              <a:rPr lang="en-US" dirty="0"/>
              <a:t>-------------------------</a:t>
            </a:r>
          </a:p>
          <a:p>
            <a:r>
              <a:rPr lang="en-US" dirty="0"/>
              <a:t>	else 'Not a triangle'</a:t>
            </a:r>
          </a:p>
          <a:p>
            <a:r>
              <a:rPr lang="en-US" dirty="0"/>
              <a:t>end</a:t>
            </a:r>
          </a:p>
          <a:p>
            <a:r>
              <a:rPr lang="en-US" dirty="0"/>
              <a:t>from  </a:t>
            </a:r>
            <a:r>
              <a:rPr lang="en-US" dirty="0" err="1"/>
              <a:t>trianglesides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584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find total num of each student in class also determine grades 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-- 60/100   'D'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-- 70/100   'C'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-- 80/100   'B'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-- 90/100   'A'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-- 100/100  'A+'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939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7319-656F-8249-DA70-51804959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B2C3-23B4-D0D1-4F32-BCDC06C67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550C-026C-F37D-AAB7-1D00A6E1C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794" y="114132"/>
            <a:ext cx="6287724" cy="66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124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WHEN </a:t>
            </a:r>
            <a:r>
              <a:rPr lang="en-US" sz="3200" dirty="0" err="1"/>
              <a:t>years_of_exp</a:t>
            </a:r>
            <a:r>
              <a:rPr lang="en-US" sz="3200" dirty="0"/>
              <a:t> &gt; 8 THEN 'Exp greater than 8'</a:t>
            </a:r>
          </a:p>
          <a:p>
            <a:r>
              <a:rPr lang="en-US" sz="3200" dirty="0"/>
              <a:t>WHEN </a:t>
            </a:r>
            <a:r>
              <a:rPr lang="en-US" sz="3200" dirty="0" err="1"/>
              <a:t>years_of_exp</a:t>
            </a:r>
            <a:r>
              <a:rPr lang="en-US" sz="3200" dirty="0"/>
              <a:t> &lt; 8 THEN 'Exp less than 8'</a:t>
            </a:r>
          </a:p>
          <a:p>
            <a:r>
              <a:rPr lang="en-US" sz="3200" dirty="0"/>
              <a:t>ELSE 'Tie' END AS outcome</a:t>
            </a:r>
          </a:p>
          <a:p>
            <a:r>
              <a:rPr lang="en-US" sz="3200" dirty="0"/>
              <a:t>FROM Employees1;</a:t>
            </a:r>
          </a:p>
        </p:txBody>
      </p:sp>
    </p:spTree>
    <p:extLst>
      <p:ext uri="{BB962C8B-B14F-4D97-AF65-F5344CB8AC3E}">
        <p14:creationId xmlns:p14="http://schemas.microsoft.com/office/powerpoint/2010/main" val="32237997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</a:t>
            </a:r>
          </a:p>
          <a:p>
            <a:r>
              <a:rPr lang="en-US" sz="3200" dirty="0"/>
              <a:t>WHEN ratings &gt;= 3.5 AND price &gt;= 50000 THEN 1 </a:t>
            </a:r>
          </a:p>
          <a:p>
            <a:r>
              <a:rPr lang="en-US" sz="3200" dirty="0"/>
              <a:t>WHEN ratings &gt;= 3.0 AND price &gt;= 30000 THEN 2 ELSE 0</a:t>
            </a:r>
          </a:p>
          <a:p>
            <a:r>
              <a:rPr lang="en-US" sz="3200" dirty="0"/>
              <a:t> END AS outcome</a:t>
            </a:r>
          </a:p>
          <a:p>
            <a:r>
              <a:rPr lang="en-US" sz="3200" dirty="0"/>
              <a:t>FROM laptop;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8897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76246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0 END) AS </a:t>
            </a:r>
            <a:r>
              <a:rPr lang="en-US" sz="3200" dirty="0" err="1"/>
              <a:t>total_active_price</a:t>
            </a:r>
            <a:r>
              <a:rPr lang="en-US" sz="3200" dirty="0"/>
              <a:t>,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0 END) AS </a:t>
            </a:r>
            <a:r>
              <a:rPr lang="en-US" sz="3200" dirty="0" err="1"/>
              <a:t>total_inactive_price</a:t>
            </a:r>
            <a:endParaRPr lang="en-US" sz="3200" dirty="0"/>
          </a:p>
          <a:p>
            <a:r>
              <a:rPr lang="en-US" sz="3200" dirty="0"/>
              <a:t>FROM laptop;</a:t>
            </a:r>
          </a:p>
          <a:p>
            <a:r>
              <a:rPr lang="en-US" sz="3200" dirty="0"/>
              <a:t>------------------------------------</a:t>
            </a:r>
          </a:p>
          <a:p>
            <a:r>
              <a:rPr lang="en-US" sz="3200" dirty="0"/>
              <a:t>select sum (price) </a:t>
            </a:r>
          </a:p>
          <a:p>
            <a:r>
              <a:rPr lang="en-US" sz="3200" dirty="0"/>
              <a:t>from laptop</a:t>
            </a:r>
          </a:p>
          <a:p>
            <a:r>
              <a:rPr lang="en-US" sz="3200" dirty="0"/>
              <a:t>where </a:t>
            </a:r>
            <a:r>
              <a:rPr lang="en-US" sz="3200" dirty="0" err="1"/>
              <a:t>active_on_website</a:t>
            </a:r>
            <a:r>
              <a:rPr lang="en-US" sz="3200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319388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:p14="http://schemas.microsoft.com/office/powerpoint/2010/main" val="1798885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:p14="http://schemas.microsoft.com/office/powerpoint/2010/main" val="28970091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1777702"/>
            <a:ext cx="8271802" cy="1938992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'2021-01-01', '1'), ('A', '2021-01-01', '2'), ('A', '2021-01-07', '2'), ('A', '2021-01-10', '3'), ('A', '2021-01-11', '3'), ('A', '2021-01-11', '3'), ('B', '2021-01-01', '2'), ('B', '2021-01-02', '2'), ('B', '2021-01-04', '1'), ('B', '2021-01-11', '1'), ('B', '2021-01-16', '3'), ('B', '2021-02-01', '3'), ('C', '2021-01-01', '3'), ('C', '2021-01-01', '3'), ('C', '2021-01-07', '3');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VARCHAR(5), "price"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"price")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('1', 'sushi', '10'), ('2', 'curry', '15'), ('3', 'ramen', '12');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'2021-01-07'), ('B', '2021-01-09'); </a:t>
            </a:r>
          </a:p>
        </p:txBody>
      </p:sp>
    </p:spTree>
    <p:extLst>
      <p:ext uri="{BB962C8B-B14F-4D97-AF65-F5344CB8AC3E}">
        <p14:creationId xmlns:p14="http://schemas.microsoft.com/office/powerpoint/2010/main" val="2666747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590844" y="4149969"/>
            <a:ext cx="36044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74888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What is the total amount each customer spent at the restaurant?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703165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How many days has each customer visited the restaurant?</a:t>
            </a:r>
          </a:p>
          <a:p>
            <a:endParaRPr lang="en-US" dirty="0"/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count(DISTINCT </a:t>
            </a:r>
            <a:r>
              <a:rPr lang="en-US" dirty="0" err="1"/>
              <a:t>order_date</a:t>
            </a:r>
            <a:r>
              <a:rPr lang="en-US" dirty="0"/>
              <a:t>) as visits</a:t>
            </a:r>
          </a:p>
          <a:p>
            <a:r>
              <a:rPr lang="en-US" dirty="0"/>
              <a:t>FROM sales </a:t>
            </a:r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667468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years_of_exp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RANK() OVER (ORDER BY </a:t>
            </a:r>
            <a:r>
              <a:rPr lang="en-US" dirty="0" err="1"/>
              <a:t>years_of_exp</a:t>
            </a:r>
            <a:r>
              <a:rPr lang="en-US" dirty="0"/>
              <a:t>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Employees;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956604" y="1085204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1</a:t>
            </a:r>
          </a:p>
        </p:txBody>
      </p:sp>
    </p:spTree>
    <p:extLst>
      <p:ext uri="{BB962C8B-B14F-4D97-AF65-F5344CB8AC3E}">
        <p14:creationId xmlns:p14="http://schemas.microsoft.com/office/powerpoint/2010/main" val="287564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129D-801D-F7A7-7E9A-D069FA8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0EA3-4640-3C67-F063-E81C2D95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D5713-491D-8657-DFDD-B647AE37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311"/>
            <a:ext cx="10853830" cy="620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67970" y="1379445"/>
            <a:ext cx="9200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RankedEmployees</a:t>
            </a:r>
            <a:r>
              <a:rPr lang="en-US" dirty="0"/>
              <a:t> AS (</a:t>
            </a:r>
          </a:p>
          <a:p>
            <a:r>
              <a:rPr lang="en-US" dirty="0"/>
              <a:t>    SELECT</a:t>
            </a:r>
          </a:p>
          <a:p>
            <a:r>
              <a:rPr lang="en-US" dirty="0"/>
              <a:t>    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    salary,</a:t>
            </a:r>
          </a:p>
          <a:p>
            <a:r>
              <a:rPr lang="en-US" dirty="0"/>
              <a:t>        RANK() OVER (ORDER BY salary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    FROM</a:t>
            </a:r>
          </a:p>
          <a:p>
            <a:r>
              <a:rPr lang="en-US" dirty="0"/>
              <a:t>        Employees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</a:t>
            </a:r>
            <a:r>
              <a:rPr lang="en-US" dirty="0" err="1"/>
              <a:t>RankedEmployees</a:t>
            </a:r>
            <a:endParaRPr lang="en-US" dirty="0"/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r>
              <a:rPr lang="en-US" dirty="0"/>
              <a:t> = 1;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2</a:t>
            </a:r>
          </a:p>
        </p:txBody>
      </p:sp>
    </p:spTree>
    <p:extLst>
      <p:ext uri="{BB962C8B-B14F-4D97-AF65-F5344CB8AC3E}">
        <p14:creationId xmlns:p14="http://schemas.microsoft.com/office/powerpoint/2010/main" val="518777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2002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	top(1)</a:t>
            </a:r>
          </a:p>
          <a:p>
            <a:r>
              <a:rPr lang="en-US" dirty="0"/>
              <a:t>	</a:t>
            </a:r>
            <a:r>
              <a:rPr lang="en-US" dirty="0" err="1"/>
              <a:t>product_name</a:t>
            </a:r>
            <a:r>
              <a:rPr lang="en-US" dirty="0"/>
              <a:t>,</a:t>
            </a:r>
          </a:p>
          <a:p>
            <a:r>
              <a:rPr lang="en-US" dirty="0"/>
              <a:t>	count(</a:t>
            </a:r>
            <a:r>
              <a:rPr lang="en-US" dirty="0" err="1"/>
              <a:t>s.product_id</a:t>
            </a:r>
            <a:r>
              <a:rPr lang="en-US" dirty="0"/>
              <a:t>) as purchased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product_name</a:t>
            </a:r>
            <a:endParaRPr lang="en-US" dirty="0"/>
          </a:p>
          <a:p>
            <a:r>
              <a:rPr lang="en-US" dirty="0"/>
              <a:t>ORDER BY purchased DESC;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826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4. What is the most purchased item on the menu and how many times was it </a:t>
            </a:r>
          </a:p>
          <a:p>
            <a:r>
              <a:rPr lang="en-US" sz="2400" dirty="0"/>
              <a:t>purchased by all customers?</a:t>
            </a:r>
          </a:p>
        </p:txBody>
      </p:sp>
    </p:spTree>
    <p:extLst>
      <p:ext uri="{BB962C8B-B14F-4D97-AF65-F5344CB8AC3E}">
        <p14:creationId xmlns:p14="http://schemas.microsoft.com/office/powerpoint/2010/main" val="20551975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200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sum(CASE</a:t>
            </a:r>
          </a:p>
          <a:p>
            <a:r>
              <a:rPr lang="en-US" dirty="0"/>
              <a:t>		WHEN </a:t>
            </a:r>
            <a:r>
              <a:rPr lang="en-US" dirty="0" err="1"/>
              <a:t>s.product_id</a:t>
            </a:r>
            <a:r>
              <a:rPr lang="en-US" dirty="0"/>
              <a:t> = 1 THEN price*20</a:t>
            </a:r>
          </a:p>
          <a:p>
            <a:r>
              <a:rPr lang="en-US" dirty="0"/>
              <a:t>		ELSE price*10 </a:t>
            </a:r>
          </a:p>
          <a:p>
            <a:r>
              <a:rPr lang="en-US" dirty="0"/>
              <a:t>	END) as </a:t>
            </a:r>
            <a:r>
              <a:rPr lang="en-US" dirty="0" err="1"/>
              <a:t>total_points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763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 If each $1 spent equates to 10 points and sushi has a 2x points multiplier – </a:t>
            </a:r>
          </a:p>
          <a:p>
            <a:r>
              <a:rPr lang="en-US" sz="2400" dirty="0"/>
              <a:t>how many points would each customer have?</a:t>
            </a:r>
          </a:p>
        </p:txBody>
      </p:sp>
    </p:spTree>
    <p:extLst>
      <p:ext uri="{BB962C8B-B14F-4D97-AF65-F5344CB8AC3E}">
        <p14:creationId xmlns:p14="http://schemas.microsoft.com/office/powerpoint/2010/main" val="20198332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17453" y="612844"/>
            <a:ext cx="87360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What was the first item from the menu purchased by each customer?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cust_orders_cte</a:t>
            </a:r>
            <a:r>
              <a:rPr lang="en-US" dirty="0"/>
              <a:t> AS(</a:t>
            </a:r>
          </a:p>
          <a:p>
            <a:r>
              <a:rPr lang="en-US" dirty="0"/>
              <a:t>	SELECT</a:t>
            </a:r>
          </a:p>
          <a:p>
            <a:r>
              <a:rPr lang="en-US" dirty="0"/>
              <a:t>	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order_date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product_name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row_number</a:t>
            </a:r>
            <a:r>
              <a:rPr lang="en-US" dirty="0"/>
              <a:t>() over (partition by </a:t>
            </a:r>
            <a:r>
              <a:rPr lang="en-US" dirty="0" err="1"/>
              <a:t>customer_id</a:t>
            </a:r>
            <a:r>
              <a:rPr lang="en-US" dirty="0"/>
              <a:t> </a:t>
            </a:r>
          </a:p>
          <a:p>
            <a:r>
              <a:rPr lang="en-US" dirty="0"/>
              <a:t>		order by </a:t>
            </a:r>
            <a:r>
              <a:rPr lang="en-US" dirty="0" err="1"/>
              <a:t>order_date</a:t>
            </a:r>
            <a:r>
              <a:rPr lang="en-US" dirty="0"/>
              <a:t>) as rank</a:t>
            </a:r>
          </a:p>
          <a:p>
            <a:r>
              <a:rPr lang="en-US" dirty="0"/>
              <a:t>	FROM</a:t>
            </a:r>
          </a:p>
          <a:p>
            <a:r>
              <a:rPr lang="en-US" dirty="0"/>
              <a:t>		sales s,</a:t>
            </a:r>
          </a:p>
          <a:p>
            <a:r>
              <a:rPr lang="en-US" dirty="0"/>
              <a:t>		menu m</a:t>
            </a:r>
          </a:p>
          <a:p>
            <a:r>
              <a:rPr lang="en-US" dirty="0"/>
              <a:t>	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product_name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cust_orders_cte</a:t>
            </a:r>
            <a:endParaRPr lang="en-US" dirty="0"/>
          </a:p>
          <a:p>
            <a:r>
              <a:rPr lang="en-US" dirty="0"/>
              <a:t>WHERE rank = 1;</a:t>
            </a:r>
          </a:p>
        </p:txBody>
      </p:sp>
    </p:spTree>
    <p:extLst>
      <p:ext uri="{BB962C8B-B14F-4D97-AF65-F5344CB8AC3E}">
        <p14:creationId xmlns:p14="http://schemas.microsoft.com/office/powerpoint/2010/main" val="12193737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CONVERT(VARCHAR, GETDATE(), 103) AS </a:t>
            </a:r>
            <a:r>
              <a:rPr lang="en-US" sz="3200" dirty="0" err="1"/>
              <a:t>FormattedDateTime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58910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SYSDATETIME() AS </a:t>
            </a:r>
            <a:r>
              <a:rPr lang="en-US" sz="3200" dirty="0" err="1"/>
              <a:t>current_datetime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055202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DATEPART(year, date) AS </a:t>
            </a:r>
            <a:r>
              <a:rPr lang="en-US" sz="3200" dirty="0" err="1"/>
              <a:t>year_created</a:t>
            </a:r>
            <a:r>
              <a:rPr lang="en-US" sz="3200" dirty="0"/>
              <a:t>,</a:t>
            </a:r>
          </a:p>
          <a:p>
            <a:r>
              <a:rPr lang="en-US" sz="3200" dirty="0"/>
              <a:t>    DATEPART(month, date) AS </a:t>
            </a:r>
            <a:r>
              <a:rPr lang="en-US" sz="3200" dirty="0" err="1"/>
              <a:t>month_created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</a:t>
            </a:r>
            <a:r>
              <a:rPr lang="en-US" sz="3200" dirty="0" err="1"/>
              <a:t>stackexchange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32634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DATEADD(day, 7, date) AS date_created_plus_7_days</a:t>
            </a:r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stackexchange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31815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8461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`CONVERT` function in SQL Server allows you to format dates using various style codes. Here are some commonly used style codes for formatting dates:</a:t>
            </a:r>
          </a:p>
          <a:p>
            <a:endParaRPr lang="en-US" sz="1200" dirty="0"/>
          </a:p>
          <a:p>
            <a:r>
              <a:rPr lang="en-US" sz="1200" dirty="0"/>
              <a:t>- **101**: mm/dd/</a:t>
            </a:r>
            <a:r>
              <a:rPr lang="en-US" sz="1200" dirty="0" err="1"/>
              <a:t>yyyy</a:t>
            </a:r>
            <a:endParaRPr lang="en-US" sz="1200" dirty="0"/>
          </a:p>
          <a:p>
            <a:r>
              <a:rPr lang="en-US" sz="1200" dirty="0"/>
              <a:t>- **102**: yyyy.mm.dd</a:t>
            </a:r>
          </a:p>
          <a:p>
            <a:r>
              <a:rPr lang="en-US" sz="1200" dirty="0"/>
              <a:t>- **103**: dd/mm/</a:t>
            </a:r>
            <a:r>
              <a:rPr lang="en-US" sz="1200" dirty="0" err="1"/>
              <a:t>yyyy</a:t>
            </a:r>
            <a:endParaRPr lang="en-US" sz="1200" dirty="0"/>
          </a:p>
          <a:p>
            <a:r>
              <a:rPr lang="en-US" sz="1200" dirty="0"/>
              <a:t>- **104**: </a:t>
            </a:r>
            <a:r>
              <a:rPr lang="en-US" sz="1200" dirty="0" err="1"/>
              <a:t>dd.mm.yyyy</a:t>
            </a:r>
            <a:endParaRPr lang="en-US" sz="1200" dirty="0"/>
          </a:p>
          <a:p>
            <a:r>
              <a:rPr lang="en-US" sz="1200" dirty="0"/>
              <a:t>- **105**: dd-mm-</a:t>
            </a:r>
            <a:r>
              <a:rPr lang="en-US" sz="1200" dirty="0" err="1"/>
              <a:t>yyyy</a:t>
            </a:r>
            <a:endParaRPr lang="en-US" sz="1200" dirty="0"/>
          </a:p>
          <a:p>
            <a:r>
              <a:rPr lang="en-US" sz="1200" dirty="0"/>
              <a:t>- **106**: dd </a:t>
            </a:r>
            <a:r>
              <a:rPr lang="en-US" sz="1200" dirty="0" err="1"/>
              <a:t>mon</a:t>
            </a:r>
            <a:r>
              <a:rPr lang="en-US" sz="1200" dirty="0"/>
              <a:t> </a:t>
            </a:r>
            <a:r>
              <a:rPr lang="en-US" sz="1200" dirty="0" err="1"/>
              <a:t>yyyy</a:t>
            </a:r>
            <a:r>
              <a:rPr lang="en-US" sz="1200" dirty="0"/>
              <a:t> (e.g., 25 Nov 2021)</a:t>
            </a:r>
          </a:p>
          <a:p>
            <a:r>
              <a:rPr lang="en-US" sz="1200" dirty="0"/>
              <a:t>- **107**: Mon dd, </a:t>
            </a:r>
            <a:r>
              <a:rPr lang="en-US" sz="1200" dirty="0" err="1"/>
              <a:t>yyyy</a:t>
            </a:r>
            <a:r>
              <a:rPr lang="en-US" sz="1200" dirty="0"/>
              <a:t> (e.g., Nov 25, 2021)</a:t>
            </a:r>
          </a:p>
          <a:p>
            <a:r>
              <a:rPr lang="en-US" sz="1200" dirty="0"/>
              <a:t>- **108**: </a:t>
            </a:r>
            <a:r>
              <a:rPr lang="en-US" sz="1200" dirty="0" err="1"/>
              <a:t>hh:mi:ss</a:t>
            </a:r>
            <a:endParaRPr lang="en-US" sz="1200" dirty="0"/>
          </a:p>
          <a:p>
            <a:r>
              <a:rPr lang="en-US" sz="1200" dirty="0"/>
              <a:t>- **109**: </a:t>
            </a:r>
            <a:r>
              <a:rPr lang="en-US" sz="1200" dirty="0" err="1"/>
              <a:t>mon</a:t>
            </a:r>
            <a:r>
              <a:rPr lang="en-US" sz="1200" dirty="0"/>
              <a:t> dd </a:t>
            </a:r>
            <a:r>
              <a:rPr lang="en-US" sz="1200" dirty="0" err="1"/>
              <a:t>yyyy</a:t>
            </a:r>
            <a:r>
              <a:rPr lang="en-US" sz="1200" dirty="0"/>
              <a:t> </a:t>
            </a:r>
            <a:r>
              <a:rPr lang="en-US" sz="1200" dirty="0" err="1"/>
              <a:t>hh:mi:ss:mmmAM</a:t>
            </a:r>
            <a:r>
              <a:rPr lang="en-US" sz="1200" dirty="0"/>
              <a:t> (or PM)</a:t>
            </a:r>
          </a:p>
          <a:p>
            <a:r>
              <a:rPr lang="en-US" sz="1200" dirty="0"/>
              <a:t>- **110**: mm-dd-</a:t>
            </a:r>
            <a:r>
              <a:rPr lang="en-US" sz="1200" dirty="0" err="1"/>
              <a:t>yyyy</a:t>
            </a:r>
            <a:endParaRPr lang="en-US" sz="1200" dirty="0"/>
          </a:p>
          <a:p>
            <a:r>
              <a:rPr lang="en-US" sz="1200" dirty="0"/>
              <a:t>- **111**: </a:t>
            </a:r>
            <a:r>
              <a:rPr lang="en-US" sz="1200" dirty="0" err="1"/>
              <a:t>yyyy</a:t>
            </a:r>
            <a:r>
              <a:rPr lang="en-US" sz="1200" dirty="0"/>
              <a:t>/mm/dd</a:t>
            </a:r>
          </a:p>
          <a:p>
            <a:r>
              <a:rPr lang="en-US" sz="1200" dirty="0"/>
              <a:t>- **112**: </a:t>
            </a:r>
            <a:r>
              <a:rPr lang="en-US" sz="1200" dirty="0" err="1"/>
              <a:t>yyyymmdd</a:t>
            </a:r>
            <a:endParaRPr lang="en-US" sz="1200" dirty="0"/>
          </a:p>
          <a:p>
            <a:r>
              <a:rPr lang="en-US" sz="1200" dirty="0"/>
              <a:t>- **113**: dd </a:t>
            </a:r>
            <a:r>
              <a:rPr lang="en-US" sz="1200" dirty="0" err="1"/>
              <a:t>mon</a:t>
            </a:r>
            <a:r>
              <a:rPr lang="en-US" sz="1200" dirty="0"/>
              <a:t> </a:t>
            </a:r>
            <a:r>
              <a:rPr lang="en-US" sz="1200" dirty="0" err="1"/>
              <a:t>yyyy</a:t>
            </a:r>
            <a:r>
              <a:rPr lang="en-US" sz="1200" dirty="0"/>
              <a:t> </a:t>
            </a:r>
            <a:r>
              <a:rPr lang="en-US" sz="1200" dirty="0" err="1"/>
              <a:t>hh:mi:ss:mmm</a:t>
            </a:r>
            <a:endParaRPr lang="en-US" sz="1200" dirty="0"/>
          </a:p>
          <a:p>
            <a:r>
              <a:rPr lang="en-US" sz="1200" dirty="0"/>
              <a:t>- **114**: </a:t>
            </a:r>
            <a:r>
              <a:rPr lang="en-US" sz="1200" dirty="0" err="1"/>
              <a:t>hh:mi:ss:mmm</a:t>
            </a:r>
            <a:r>
              <a:rPr lang="en-US" sz="1200" dirty="0"/>
              <a:t>(24h)</a:t>
            </a:r>
          </a:p>
          <a:p>
            <a:r>
              <a:rPr lang="en-US" sz="1200" dirty="0"/>
              <a:t>- **120**: </a:t>
            </a:r>
            <a:r>
              <a:rPr lang="en-US" sz="1200" dirty="0" err="1"/>
              <a:t>yyyy</a:t>
            </a:r>
            <a:r>
              <a:rPr lang="en-US" sz="1200" dirty="0"/>
              <a:t>-mm-dd </a:t>
            </a:r>
            <a:r>
              <a:rPr lang="en-US" sz="1200" dirty="0" err="1"/>
              <a:t>hh:mi:ss</a:t>
            </a:r>
            <a:endParaRPr lang="en-US" sz="1200" dirty="0"/>
          </a:p>
          <a:p>
            <a:r>
              <a:rPr lang="en-US" sz="1200" dirty="0"/>
              <a:t>- **121**: </a:t>
            </a:r>
            <a:r>
              <a:rPr lang="en-US" sz="1200" dirty="0" err="1"/>
              <a:t>yyyy</a:t>
            </a:r>
            <a:r>
              <a:rPr lang="en-US" sz="1200" dirty="0"/>
              <a:t>-mm-dd </a:t>
            </a:r>
            <a:r>
              <a:rPr lang="en-US" sz="1200" dirty="0" err="1"/>
              <a:t>hh:mi:ss.mmm</a:t>
            </a:r>
            <a:endParaRPr lang="en-US" sz="1200" dirty="0"/>
          </a:p>
          <a:p>
            <a:r>
              <a:rPr lang="en-US" sz="1200" dirty="0"/>
              <a:t>- **126**: </a:t>
            </a:r>
            <a:r>
              <a:rPr lang="en-US" sz="1200" dirty="0" err="1"/>
              <a:t>yyyy-mm-ddThh:mi:ss.mmmZ</a:t>
            </a:r>
            <a:r>
              <a:rPr lang="en-US" sz="1200" dirty="0"/>
              <a:t> (ISO8601)</a:t>
            </a:r>
          </a:p>
          <a:p>
            <a:r>
              <a:rPr lang="en-US" sz="1200" dirty="0"/>
              <a:t>- **130**: dd </a:t>
            </a:r>
            <a:r>
              <a:rPr lang="en-US" sz="1200" dirty="0" err="1"/>
              <a:t>mon</a:t>
            </a:r>
            <a:r>
              <a:rPr lang="en-US" sz="1200" dirty="0"/>
              <a:t> </a:t>
            </a:r>
            <a:r>
              <a:rPr lang="en-US" sz="1200" dirty="0" err="1"/>
              <a:t>yyyy</a:t>
            </a:r>
            <a:r>
              <a:rPr lang="en-US" sz="1200" dirty="0"/>
              <a:t> </a:t>
            </a:r>
            <a:r>
              <a:rPr lang="en-US" sz="1200" dirty="0" err="1"/>
              <a:t>hh:mi:ss:mmmAM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You can find the complete list of style codes and their corresponding formats in the Microsoft documentation: [CAST and CONVERT (Transact-SQL) - Date and Time Styles](https://docs.microsoft.com/en-us/sql/t-sql/functions/cast-and-convert-transact-sql?view=sql-server-ver15#date-and-time-styles)</a:t>
            </a:r>
          </a:p>
          <a:p>
            <a:endParaRPr lang="en-US" sz="1200" dirty="0"/>
          </a:p>
          <a:p>
            <a:r>
              <a:rPr lang="en-US" sz="1200" dirty="0"/>
              <a:t>When using the `CONVERT` function, you can choose the style code that matches the desired format for your output.</a:t>
            </a:r>
          </a:p>
        </p:txBody>
      </p:sp>
    </p:spTree>
    <p:extLst>
      <p:ext uri="{BB962C8B-B14F-4D97-AF65-F5344CB8AC3E}">
        <p14:creationId xmlns:p14="http://schemas.microsoft.com/office/powerpoint/2010/main" val="17024250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FA8C8-91B4-8EE8-FC25-A67BB707491C}"/>
              </a:ext>
            </a:extLst>
          </p:cNvPr>
          <p:cNvSpPr txBox="1"/>
          <p:nvPr/>
        </p:nvSpPr>
        <p:spPr>
          <a:xfrm>
            <a:off x="5556738" y="2504049"/>
            <a:ext cx="2645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End of this day !!</a:t>
            </a:r>
          </a:p>
          <a:p>
            <a:pPr algn="ctr"/>
            <a:r>
              <a:rPr lang="en-US" sz="28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06152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2788</Words>
  <Application>Microsoft Office PowerPoint</Application>
  <PresentationFormat>Widescreen</PresentationFormat>
  <Paragraphs>397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Calibri Light</vt:lpstr>
      <vt:lpstr>Consolas</vt:lpstr>
      <vt:lpstr>sfmono-regular</vt:lpstr>
      <vt:lpstr>Office Theme</vt:lpstr>
      <vt:lpstr>Day 6</vt:lpstr>
      <vt:lpstr>Today’s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6</dc:title>
  <dc:creator>sachin saxena</dc:creator>
  <cp:lastModifiedBy>Sachin Saxena</cp:lastModifiedBy>
  <cp:revision>43</cp:revision>
  <dcterms:created xsi:type="dcterms:W3CDTF">2023-07-17T10:51:37Z</dcterms:created>
  <dcterms:modified xsi:type="dcterms:W3CDTF">2023-09-20T12:59:58Z</dcterms:modified>
</cp:coreProperties>
</file>